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0" r:id="rId1"/>
  </p:sldMasterIdLst>
  <p:notesMasterIdLst>
    <p:notesMasterId r:id="rId18"/>
  </p:notesMasterIdLst>
  <p:handoutMasterIdLst>
    <p:handoutMasterId r:id="rId19"/>
  </p:handoutMasterIdLst>
  <p:sldIdLst>
    <p:sldId id="256" r:id="rId2"/>
    <p:sldId id="257" r:id="rId3"/>
    <p:sldId id="258" r:id="rId4"/>
    <p:sldId id="260" r:id="rId5"/>
    <p:sldId id="269" r:id="rId6"/>
    <p:sldId id="270" r:id="rId7"/>
    <p:sldId id="271" r:id="rId8"/>
    <p:sldId id="262" r:id="rId9"/>
    <p:sldId id="264" r:id="rId10"/>
    <p:sldId id="265" r:id="rId11"/>
    <p:sldId id="261" r:id="rId12"/>
    <p:sldId id="272" r:id="rId13"/>
    <p:sldId id="267" r:id="rId14"/>
    <p:sldId id="268" r:id="rId15"/>
    <p:sldId id="259" r:id="rId16"/>
    <p:sldId id="266"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 Stubb"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ED7"/>
    <a:srgbClr val="2CAA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443" autoAdjust="0"/>
  </p:normalViewPr>
  <p:slideViewPr>
    <p:cSldViewPr snapToGrid="0" snapToObjects="1">
      <p:cViewPr varScale="1">
        <p:scale>
          <a:sx n="105" d="100"/>
          <a:sy n="105" d="100"/>
        </p:scale>
        <p:origin x="-9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58AA73-B210-EC49-83EC-C1D0E518D120}" type="datetimeFigureOut">
              <a:rPr lang="en-US" smtClean="0"/>
              <a:t>11/19/14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A59D34C-4DF8-FA44-B044-556FCEB4EBAD}" type="slidenum">
              <a:rPr lang="en-US" smtClean="0"/>
              <a:t>‹#›</a:t>
            </a:fld>
            <a:endParaRPr lang="en-US"/>
          </a:p>
        </p:txBody>
      </p:sp>
    </p:spTree>
    <p:extLst>
      <p:ext uri="{BB962C8B-B14F-4D97-AF65-F5344CB8AC3E}">
        <p14:creationId xmlns:p14="http://schemas.microsoft.com/office/powerpoint/2010/main" val="2109487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25B7FA-1308-D74F-BBEC-1844ADAF5919}" type="datetimeFigureOut">
              <a:rPr lang="en-US" smtClean="0"/>
              <a:t>11/19/14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C7AC16-6293-F949-9F88-76639E6993AC}" type="slidenum">
              <a:rPr lang="en-US" smtClean="0"/>
              <a:t>‹#›</a:t>
            </a:fld>
            <a:endParaRPr lang="en-US"/>
          </a:p>
        </p:txBody>
      </p:sp>
    </p:spTree>
    <p:extLst>
      <p:ext uri="{BB962C8B-B14F-4D97-AF65-F5344CB8AC3E}">
        <p14:creationId xmlns:p14="http://schemas.microsoft.com/office/powerpoint/2010/main" val="25365837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C7AC16-6293-F949-9F88-76639E6993AC}" type="slidenum">
              <a:rPr lang="en-US" smtClean="0"/>
              <a:t>1</a:t>
            </a:fld>
            <a:endParaRPr lang="en-US"/>
          </a:p>
        </p:txBody>
      </p:sp>
    </p:spTree>
    <p:extLst>
      <p:ext uri="{BB962C8B-B14F-4D97-AF65-F5344CB8AC3E}">
        <p14:creationId xmlns:p14="http://schemas.microsoft.com/office/powerpoint/2010/main" val="365074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effectLst/>
              </a:rPr>
              <a:t>The objective of this project is to provide a collaborative internet application in which users will be able to annotate solar observational images. The CARINA (</a:t>
            </a:r>
            <a:r>
              <a:rPr lang="en-US" sz="1200" dirty="0" err="1" smtClean="0">
                <a:effectLst/>
              </a:rPr>
              <a:t>CollAboRative</a:t>
            </a:r>
            <a:r>
              <a:rPr lang="en-US" sz="1200" dirty="0" smtClean="0">
                <a:effectLst/>
              </a:rPr>
              <a:t> Image </a:t>
            </a:r>
            <a:r>
              <a:rPr lang="en-US" sz="1200" dirty="0" err="1" smtClean="0">
                <a:effectLst/>
              </a:rPr>
              <a:t>aNnotAtion</a:t>
            </a:r>
            <a:r>
              <a:rPr lang="en-US" sz="1200" dirty="0" smtClean="0">
                <a:effectLst/>
              </a:rPr>
              <a:t>) web app will allow users to create data points along the perimeter of coronal holes in the images.  The annotated data will be joined with its respective image and made available for further analysis by the image provider.</a:t>
            </a:r>
          </a:p>
          <a:p>
            <a:endParaRPr lang="en-US" dirty="0"/>
          </a:p>
        </p:txBody>
      </p:sp>
      <p:sp>
        <p:nvSpPr>
          <p:cNvPr id="4" name="Slide Number Placeholder 3"/>
          <p:cNvSpPr>
            <a:spLocks noGrp="1"/>
          </p:cNvSpPr>
          <p:nvPr>
            <p:ph type="sldNum" sz="quarter" idx="10"/>
          </p:nvPr>
        </p:nvSpPr>
        <p:spPr/>
        <p:txBody>
          <a:bodyPr/>
          <a:lstStyle/>
          <a:p>
            <a:fld id="{F7C7AC16-6293-F949-9F88-76639E6993AC}" type="slidenum">
              <a:rPr lang="en-US" smtClean="0"/>
              <a:t>2</a:t>
            </a:fld>
            <a:endParaRPr lang="en-US"/>
          </a:p>
        </p:txBody>
      </p:sp>
    </p:spTree>
    <p:extLst>
      <p:ext uri="{BB962C8B-B14F-4D97-AF65-F5344CB8AC3E}">
        <p14:creationId xmlns:p14="http://schemas.microsoft.com/office/powerpoint/2010/main" val="99700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1"/>
              </a:buClr>
              <a:buSzPct val="120000"/>
              <a:buNone/>
            </a:pPr>
            <a:r>
              <a:rPr lang="en-US" dirty="0" smtClean="0">
                <a:effectLst/>
              </a:rPr>
              <a:t>The motivation driving the project are concerns of </a:t>
            </a:r>
          </a:p>
          <a:p>
            <a:pPr marL="0" indent="0">
              <a:buClr>
                <a:schemeClr val="accent1"/>
              </a:buClr>
              <a:buSzPct val="120000"/>
              <a:buNone/>
            </a:pPr>
            <a:r>
              <a:rPr lang="en-US" dirty="0" smtClean="0">
                <a:effectLst/>
              </a:rPr>
              <a:t>space weather generated by solar activity and its impacts, which can cause significant damage to spacecraft, critical satellite operates (like GPS), radio communications, and the power grid.  The data from this project will improve space weather prediction capabilities.</a:t>
            </a:r>
          </a:p>
          <a:p>
            <a:pPr marL="0" indent="0">
              <a:buClr>
                <a:schemeClr val="accent1"/>
              </a:buClr>
              <a:buSzPct val="120000"/>
              <a:buNone/>
            </a:pPr>
            <a:endParaRPr lang="en-US" dirty="0" smtClean="0">
              <a:solidFill>
                <a:srgbClr val="DEDED7"/>
              </a:solidFill>
            </a:endParaRPr>
          </a:p>
          <a:p>
            <a:pPr>
              <a:buClr>
                <a:schemeClr val="accent1"/>
              </a:buClr>
              <a:buSzPct val="120000"/>
              <a:buFont typeface="Arial"/>
              <a:buChar char="•"/>
            </a:pPr>
            <a:endParaRPr lang="en-US" dirty="0" smtClean="0">
              <a:solidFill>
                <a:srgbClr val="DEDED7"/>
              </a:solidFill>
            </a:endParaRPr>
          </a:p>
          <a:p>
            <a:endParaRPr lang="en-US" dirty="0"/>
          </a:p>
        </p:txBody>
      </p:sp>
      <p:sp>
        <p:nvSpPr>
          <p:cNvPr id="4" name="Slide Number Placeholder 3"/>
          <p:cNvSpPr>
            <a:spLocks noGrp="1"/>
          </p:cNvSpPr>
          <p:nvPr>
            <p:ph type="sldNum" sz="quarter" idx="10"/>
          </p:nvPr>
        </p:nvSpPr>
        <p:spPr/>
        <p:txBody>
          <a:bodyPr/>
          <a:lstStyle/>
          <a:p>
            <a:fld id="{F7C7AC16-6293-F949-9F88-76639E6993AC}" type="slidenum">
              <a:rPr lang="en-US" smtClean="0"/>
              <a:t>3</a:t>
            </a:fld>
            <a:endParaRPr lang="en-US"/>
          </a:p>
        </p:txBody>
      </p:sp>
    </p:spTree>
    <p:extLst>
      <p:ext uri="{BB962C8B-B14F-4D97-AF65-F5344CB8AC3E}">
        <p14:creationId xmlns:p14="http://schemas.microsoft.com/office/powerpoint/2010/main" val="2875839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0AEB604-225A-F746-9A5B-0CF80B879464}"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40AEB604-225A-F746-9A5B-0CF80B879464}" type="datetimeFigureOut">
              <a:rPr lang="en-US" smtClean="0"/>
              <a:t>11/19/14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40AEB604-225A-F746-9A5B-0CF80B879464}" type="datetimeFigureOut">
              <a:rPr lang="en-US" smtClean="0"/>
              <a:t>11/19/14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40AEB604-225A-F746-9A5B-0CF80B879464}" type="datetimeFigureOut">
              <a:rPr lang="en-US" smtClean="0"/>
              <a:t>11/19/14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A5507-E455-1C4A-A774-3CA34B186C45}"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0AEB604-225A-F746-9A5B-0CF80B879464}"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0AEB604-225A-F746-9A5B-0CF80B879464}"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0AEB604-225A-F746-9A5B-0CF80B879464}"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0AEB604-225A-F746-9A5B-0CF80B879464}"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A5507-E455-1C4A-A774-3CA34B186C45}"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AEB604-225A-F746-9A5B-0CF80B879464}" type="datetimeFigureOut">
              <a:rPr lang="en-US" smtClean="0"/>
              <a:t>11/19/14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0AEB604-225A-F746-9A5B-0CF80B879464}" type="datetimeFigureOut">
              <a:rPr lang="en-US" smtClean="0"/>
              <a:t>11/19/14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0AEB604-225A-F746-9A5B-0CF80B879464}" type="datetimeFigureOut">
              <a:rPr lang="en-US" smtClean="0"/>
              <a:t>11/19/14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A5507-E455-1C4A-A774-3CA34B186C45}"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0AEB604-225A-F746-9A5B-0CF80B879464}" type="datetimeFigureOut">
              <a:rPr lang="en-US" smtClean="0"/>
              <a:t>11/19/14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AEB604-225A-F746-9A5B-0CF80B879464}" type="datetimeFigureOut">
              <a:rPr lang="en-US" smtClean="0"/>
              <a:t>11/19/14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AEB604-225A-F746-9A5B-0CF80B879464}" type="datetimeFigureOut">
              <a:rPr lang="en-US" smtClean="0"/>
              <a:t>11/19/14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A5507-E455-1C4A-A774-3CA34B186C4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jpg"/><Relationship Id="rId17"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40AEB604-225A-F746-9A5B-0CF80B879464}" type="datetimeFigureOut">
              <a:rPr lang="en-US" smtClean="0"/>
              <a:t>11/19/14</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145A5507-E455-1C4A-A774-3CA34B186C4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7"/>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7"/>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7"/>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7"/>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7"/>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7"/>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7"/>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7"/>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7"/>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7066"/>
            <a:ext cx="7772400" cy="978408"/>
          </a:xfrm>
        </p:spPr>
        <p:txBody>
          <a:bodyPr/>
          <a:lstStyle/>
          <a:p>
            <a:r>
              <a:rPr lang="en-US" dirty="0" smtClean="0">
                <a:solidFill>
                  <a:srgbClr val="2CAAFF"/>
                </a:solidFill>
              </a:rPr>
              <a:t>Carina </a:t>
            </a:r>
            <a:endParaRPr lang="en-US" dirty="0">
              <a:solidFill>
                <a:srgbClr val="2CAAFF"/>
              </a:solidFill>
            </a:endParaRPr>
          </a:p>
        </p:txBody>
      </p:sp>
      <p:sp>
        <p:nvSpPr>
          <p:cNvPr id="3" name="Subtitle 2"/>
          <p:cNvSpPr>
            <a:spLocks noGrp="1"/>
          </p:cNvSpPr>
          <p:nvPr>
            <p:ph type="subTitle" idx="1"/>
          </p:nvPr>
        </p:nvSpPr>
        <p:spPr>
          <a:xfrm>
            <a:off x="685800" y="1259932"/>
            <a:ext cx="7772400" cy="877824"/>
          </a:xfrm>
        </p:spPr>
        <p:txBody>
          <a:bodyPr>
            <a:normAutofit/>
          </a:bodyPr>
          <a:lstStyle/>
          <a:p>
            <a:r>
              <a:rPr lang="en-US" sz="3200" dirty="0" smtClean="0">
                <a:solidFill>
                  <a:srgbClr val="2CAAFF"/>
                </a:solidFill>
              </a:rPr>
              <a:t>C</a:t>
            </a:r>
            <a:r>
              <a:rPr lang="en-US" sz="3200" dirty="0" smtClean="0"/>
              <a:t>oll</a:t>
            </a:r>
            <a:r>
              <a:rPr lang="en-US" sz="3200" dirty="0" smtClean="0">
                <a:solidFill>
                  <a:schemeClr val="tx2"/>
                </a:solidFill>
              </a:rPr>
              <a:t>ab</a:t>
            </a:r>
            <a:r>
              <a:rPr lang="en-US" sz="3200" dirty="0" smtClean="0"/>
              <a:t>or</a:t>
            </a:r>
            <a:r>
              <a:rPr lang="en-US" sz="3200" dirty="0" smtClean="0">
                <a:solidFill>
                  <a:srgbClr val="2CAAFF"/>
                </a:solidFill>
              </a:rPr>
              <a:t>a</a:t>
            </a:r>
            <a:r>
              <a:rPr lang="en-US" sz="3200" dirty="0" smtClean="0"/>
              <a:t>tive Sola</a:t>
            </a:r>
            <a:r>
              <a:rPr lang="en-US" sz="3200" dirty="0" smtClean="0">
                <a:solidFill>
                  <a:srgbClr val="2CAAFF"/>
                </a:solidFill>
              </a:rPr>
              <a:t>r</a:t>
            </a:r>
            <a:r>
              <a:rPr lang="en-US" sz="3200" dirty="0" smtClean="0"/>
              <a:t> </a:t>
            </a:r>
            <a:r>
              <a:rPr lang="en-US" sz="3200" dirty="0" smtClean="0">
                <a:solidFill>
                  <a:srgbClr val="2CAAFF"/>
                </a:solidFill>
              </a:rPr>
              <a:t>I</a:t>
            </a:r>
            <a:r>
              <a:rPr lang="en-US" sz="3200" dirty="0" smtClean="0"/>
              <a:t>magi</a:t>
            </a:r>
            <a:r>
              <a:rPr lang="en-US" sz="3200" dirty="0" smtClean="0">
                <a:solidFill>
                  <a:srgbClr val="2CAAFF"/>
                </a:solidFill>
              </a:rPr>
              <a:t>n</a:t>
            </a:r>
            <a:r>
              <a:rPr lang="en-US" sz="3200" dirty="0" smtClean="0"/>
              <a:t>g </a:t>
            </a:r>
            <a:r>
              <a:rPr lang="en-US" sz="3200" dirty="0" smtClean="0">
                <a:solidFill>
                  <a:srgbClr val="2CAAFF"/>
                </a:solidFill>
              </a:rPr>
              <a:t>A</a:t>
            </a:r>
            <a:r>
              <a:rPr lang="en-US" sz="3200" dirty="0" smtClean="0"/>
              <a:t>nnotation </a:t>
            </a:r>
            <a:endParaRPr lang="en-US" sz="3200" dirty="0"/>
          </a:p>
        </p:txBody>
      </p:sp>
      <p:sp>
        <p:nvSpPr>
          <p:cNvPr id="5" name="TextBox 4"/>
          <p:cNvSpPr txBox="1"/>
          <p:nvPr/>
        </p:nvSpPr>
        <p:spPr>
          <a:xfrm>
            <a:off x="685801" y="2585874"/>
            <a:ext cx="7772400" cy="2308324"/>
          </a:xfrm>
          <a:prstGeom prst="rect">
            <a:avLst/>
          </a:prstGeom>
          <a:noFill/>
        </p:spPr>
        <p:txBody>
          <a:bodyPr wrap="square" rtlCol="0">
            <a:spAutoFit/>
          </a:bodyPr>
          <a:lstStyle/>
          <a:p>
            <a:pPr algn="ctr"/>
            <a:r>
              <a:rPr lang="en-US" sz="2400" dirty="0" smtClean="0">
                <a:solidFill>
                  <a:srgbClr val="2CAAFF"/>
                </a:solidFill>
              </a:rPr>
              <a:t>Sponsor/Mentor:</a:t>
            </a:r>
            <a:r>
              <a:rPr lang="en-US" sz="2400" dirty="0" smtClean="0"/>
              <a:t> </a:t>
            </a:r>
          </a:p>
          <a:p>
            <a:pPr algn="ctr"/>
            <a:r>
              <a:rPr lang="en-US" sz="2400" dirty="0" smtClean="0"/>
              <a:t>Dr. </a:t>
            </a:r>
            <a:r>
              <a:rPr lang="en-US" sz="2400" dirty="0" err="1" smtClean="0"/>
              <a:t>Marios</a:t>
            </a:r>
            <a:r>
              <a:rPr lang="en-US" sz="2400" dirty="0" smtClean="0"/>
              <a:t> </a:t>
            </a:r>
            <a:r>
              <a:rPr lang="en-US" sz="2400" dirty="0" err="1" smtClean="0"/>
              <a:t>Pattichis</a:t>
            </a:r>
            <a:r>
              <a:rPr lang="en-US" sz="2400" dirty="0" smtClean="0"/>
              <a:t> </a:t>
            </a:r>
          </a:p>
          <a:p>
            <a:pPr algn="ctr"/>
            <a:endParaRPr lang="en-US" sz="2400" dirty="0"/>
          </a:p>
          <a:p>
            <a:pPr algn="ctr"/>
            <a:r>
              <a:rPr lang="en-US" sz="2400" dirty="0" smtClean="0">
                <a:solidFill>
                  <a:srgbClr val="2CAAFF"/>
                </a:solidFill>
              </a:rPr>
              <a:t>Team Members: </a:t>
            </a:r>
          </a:p>
          <a:p>
            <a:pPr algn="ctr"/>
            <a:r>
              <a:rPr lang="en-US" sz="2400" dirty="0" smtClean="0"/>
              <a:t>Patrick Lopez, Jaclynn Wakley, Edward </a:t>
            </a:r>
            <a:r>
              <a:rPr lang="en-US" sz="2400" dirty="0" err="1" smtClean="0"/>
              <a:t>Sadzewicz</a:t>
            </a:r>
            <a:r>
              <a:rPr lang="en-US" sz="2400" dirty="0" smtClean="0"/>
              <a:t>, </a:t>
            </a:r>
          </a:p>
          <a:p>
            <a:pPr algn="ctr"/>
            <a:r>
              <a:rPr lang="en-US" sz="2400" dirty="0" smtClean="0"/>
              <a:t>Cody Shell, Connor Dolan</a:t>
            </a:r>
            <a:endParaRPr lang="en-US" sz="2400" dirty="0"/>
          </a:p>
        </p:txBody>
      </p:sp>
    </p:spTree>
    <p:extLst>
      <p:ext uri="{BB962C8B-B14F-4D97-AF65-F5344CB8AC3E}">
        <p14:creationId xmlns:p14="http://schemas.microsoft.com/office/powerpoint/2010/main" val="32599538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Clr>
                <a:schemeClr val="accent1"/>
              </a:buClr>
              <a:buSzPct val="120000"/>
            </a:pPr>
            <a:r>
              <a:rPr lang="en-US" dirty="0" smtClean="0">
                <a:solidFill>
                  <a:srgbClr val="2CAAFF"/>
                </a:solidFill>
              </a:rPr>
              <a:t>Software Interfaces (cont.)</a:t>
            </a:r>
            <a:endParaRPr lang="en-US" dirty="0">
              <a:solidFill>
                <a:srgbClr val="2CAAFF"/>
              </a:solidFill>
            </a:endParaRPr>
          </a:p>
        </p:txBody>
      </p:sp>
      <p:sp>
        <p:nvSpPr>
          <p:cNvPr id="3" name="Content Placeholder 2"/>
          <p:cNvSpPr>
            <a:spLocks noGrp="1"/>
          </p:cNvSpPr>
          <p:nvPr>
            <p:ph idx="1"/>
          </p:nvPr>
        </p:nvSpPr>
        <p:spPr>
          <a:xfrm>
            <a:off x="685800" y="1445192"/>
            <a:ext cx="7770813" cy="4257022"/>
          </a:xfrm>
        </p:spPr>
        <p:txBody>
          <a:bodyPr>
            <a:normAutofit/>
          </a:bodyPr>
          <a:lstStyle/>
          <a:p>
            <a:pPr>
              <a:buClr>
                <a:schemeClr val="accent1"/>
              </a:buClr>
              <a:buSzPct val="120000"/>
              <a:buFont typeface="Arial"/>
              <a:buChar char="•"/>
            </a:pPr>
            <a:r>
              <a:rPr lang="en-US" dirty="0" smtClean="0">
                <a:effectLst/>
              </a:rPr>
              <a:t>HTML</a:t>
            </a:r>
            <a:endParaRPr lang="en-US" dirty="0">
              <a:solidFill>
                <a:srgbClr val="DEDED7"/>
              </a:solidFill>
            </a:endParaRPr>
          </a:p>
          <a:p>
            <a:pPr lvl="1">
              <a:buClr>
                <a:schemeClr val="accent1"/>
              </a:buClr>
              <a:buSzPct val="120000"/>
              <a:buFont typeface="Arial"/>
              <a:buChar char="•"/>
            </a:pPr>
            <a:r>
              <a:rPr lang="en-US" dirty="0" smtClean="0">
                <a:effectLst/>
              </a:rPr>
              <a:t>HTML is the markup language that will provide the primary foundation of the web page. </a:t>
            </a:r>
            <a:endParaRPr lang="en-US" dirty="0">
              <a:effectLst/>
            </a:endParaRPr>
          </a:p>
          <a:p>
            <a:pPr>
              <a:buClr>
                <a:schemeClr val="accent1"/>
              </a:buClr>
              <a:buSzPct val="120000"/>
              <a:buFont typeface="Arial"/>
              <a:buChar char="•"/>
            </a:pPr>
            <a:r>
              <a:rPr lang="en-US" dirty="0" smtClean="0">
                <a:effectLst/>
              </a:rPr>
              <a:t>JavaScript</a:t>
            </a:r>
          </a:p>
          <a:p>
            <a:pPr lvl="1">
              <a:buClr>
                <a:schemeClr val="accent1"/>
              </a:buClr>
              <a:buSzPct val="120000"/>
              <a:buFont typeface="Arial"/>
              <a:buChar char="•"/>
            </a:pPr>
            <a:r>
              <a:rPr lang="en-US" dirty="0">
                <a:effectLst/>
              </a:rPr>
              <a:t>JavaScript will be used to build the graphical front-end of the application</a:t>
            </a:r>
            <a:r>
              <a:rPr lang="en-US" dirty="0" smtClean="0">
                <a:effectLst/>
              </a:rPr>
              <a:t>.</a:t>
            </a:r>
          </a:p>
          <a:p>
            <a:pPr>
              <a:buClr>
                <a:schemeClr val="accent1"/>
              </a:buClr>
              <a:buSzPct val="120000"/>
              <a:buFont typeface="Arial"/>
              <a:buChar char="•"/>
            </a:pPr>
            <a:r>
              <a:rPr lang="en-US" dirty="0" smtClean="0">
                <a:effectLst/>
              </a:rPr>
              <a:t>CSS</a:t>
            </a:r>
            <a:endParaRPr lang="en-US" dirty="0" smtClean="0">
              <a:solidFill>
                <a:srgbClr val="DEDED7"/>
              </a:solidFill>
              <a:effectLst/>
            </a:endParaRPr>
          </a:p>
          <a:p>
            <a:pPr lvl="1">
              <a:buClr>
                <a:schemeClr val="accent1"/>
              </a:buClr>
              <a:buSzPct val="120000"/>
              <a:buFont typeface="Arial"/>
              <a:buChar char="•"/>
            </a:pPr>
            <a:r>
              <a:rPr lang="en-US" dirty="0">
                <a:effectLst/>
              </a:rPr>
              <a:t>CSS in conjunction </a:t>
            </a:r>
            <a:r>
              <a:rPr lang="en-US" dirty="0" smtClean="0">
                <a:effectLst/>
              </a:rPr>
              <a:t>with HTML and </a:t>
            </a:r>
            <a:r>
              <a:rPr lang="en-US" dirty="0">
                <a:effectLst/>
              </a:rPr>
              <a:t>JavaScript will be used to </a:t>
            </a:r>
            <a:r>
              <a:rPr lang="en-US" dirty="0" smtClean="0">
                <a:effectLst/>
              </a:rPr>
              <a:t>modify the </a:t>
            </a:r>
            <a:r>
              <a:rPr lang="en-US" dirty="0">
                <a:effectLst/>
              </a:rPr>
              <a:t>graphical front end</a:t>
            </a:r>
            <a:r>
              <a:rPr lang="en-US" dirty="0" smtClean="0">
                <a:effectLst/>
              </a:rPr>
              <a:t>.</a:t>
            </a:r>
            <a:endParaRPr lang="en-US" dirty="0">
              <a:effectLst/>
            </a:endParaRPr>
          </a:p>
        </p:txBody>
      </p:sp>
    </p:spTree>
    <p:extLst>
      <p:ext uri="{BB962C8B-B14F-4D97-AF65-F5344CB8AC3E}">
        <p14:creationId xmlns:p14="http://schemas.microsoft.com/office/powerpoint/2010/main" val="13522284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Multi-User </a:t>
            </a:r>
            <a:r>
              <a:rPr lang="en-US" dirty="0">
                <a:solidFill>
                  <a:srgbClr val="2CAAFF"/>
                </a:solidFill>
              </a:rPr>
              <a:t>Interface</a:t>
            </a:r>
            <a:endParaRPr lang="en-US" dirty="0"/>
          </a:p>
        </p:txBody>
      </p:sp>
      <p:sp>
        <p:nvSpPr>
          <p:cNvPr id="3" name="Content Placeholder 2"/>
          <p:cNvSpPr>
            <a:spLocks noGrp="1"/>
          </p:cNvSpPr>
          <p:nvPr>
            <p:ph idx="1"/>
          </p:nvPr>
        </p:nvSpPr>
        <p:spPr>
          <a:xfrm>
            <a:off x="685800" y="1694574"/>
            <a:ext cx="7770813" cy="4257022"/>
          </a:xfrm>
        </p:spPr>
        <p:txBody>
          <a:bodyPr>
            <a:normAutofit/>
          </a:bodyPr>
          <a:lstStyle/>
          <a:p>
            <a:pPr>
              <a:buClr>
                <a:schemeClr val="accent1"/>
              </a:buClr>
              <a:buSzPct val="120000"/>
              <a:buFont typeface="Arial"/>
              <a:buChar char="•"/>
            </a:pPr>
            <a:r>
              <a:rPr lang="en-US" dirty="0" smtClean="0">
                <a:solidFill>
                  <a:srgbClr val="DEDED7"/>
                </a:solidFill>
              </a:rPr>
              <a:t>Determine ???</a:t>
            </a:r>
          </a:p>
        </p:txBody>
      </p:sp>
    </p:spTree>
    <p:extLst>
      <p:ext uri="{BB962C8B-B14F-4D97-AF65-F5344CB8AC3E}">
        <p14:creationId xmlns:p14="http://schemas.microsoft.com/office/powerpoint/2010/main" val="20828463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Multi-User </a:t>
            </a:r>
            <a:r>
              <a:rPr lang="en-US" dirty="0">
                <a:solidFill>
                  <a:srgbClr val="2CAAFF"/>
                </a:solidFill>
              </a:rPr>
              <a:t>Interface</a:t>
            </a:r>
            <a:endParaRPr lang="en-US" dirty="0"/>
          </a:p>
        </p:txBody>
      </p:sp>
      <p:sp>
        <p:nvSpPr>
          <p:cNvPr id="3" name="Content Placeholder 2"/>
          <p:cNvSpPr>
            <a:spLocks noGrp="1"/>
          </p:cNvSpPr>
          <p:nvPr>
            <p:ph idx="1"/>
          </p:nvPr>
        </p:nvSpPr>
        <p:spPr>
          <a:xfrm>
            <a:off x="685800" y="1694574"/>
            <a:ext cx="7770813" cy="4257022"/>
          </a:xfrm>
        </p:spPr>
        <p:txBody>
          <a:bodyPr>
            <a:normAutofit/>
          </a:bodyPr>
          <a:lstStyle/>
          <a:p>
            <a:pPr>
              <a:buClr>
                <a:schemeClr val="accent1"/>
              </a:buClr>
              <a:buSzPct val="120000"/>
              <a:buFont typeface="Arial"/>
              <a:buChar char="•"/>
            </a:pPr>
            <a:r>
              <a:rPr lang="en-US" dirty="0" smtClean="0">
                <a:solidFill>
                  <a:srgbClr val="DEDED7"/>
                </a:solidFill>
              </a:rPr>
              <a:t>Determine ???</a:t>
            </a:r>
          </a:p>
        </p:txBody>
      </p:sp>
    </p:spTree>
    <p:extLst>
      <p:ext uri="{BB962C8B-B14F-4D97-AF65-F5344CB8AC3E}">
        <p14:creationId xmlns:p14="http://schemas.microsoft.com/office/powerpoint/2010/main" val="197957422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Upload Images</a:t>
            </a:r>
            <a:endParaRPr lang="en-US" dirty="0"/>
          </a:p>
        </p:txBody>
      </p:sp>
      <p:sp>
        <p:nvSpPr>
          <p:cNvPr id="4" name="Content Placeholder 3"/>
          <p:cNvSpPr>
            <a:spLocks noGrp="1"/>
          </p:cNvSpPr>
          <p:nvPr>
            <p:ph sz="half" idx="1"/>
          </p:nvPr>
        </p:nvSpPr>
        <p:spPr/>
        <p:txBody>
          <a:bodyPr/>
          <a:lstStyle/>
          <a:p>
            <a:pPr>
              <a:buClr>
                <a:srgbClr val="1D86CD"/>
              </a:buClr>
              <a:buSzPct val="120000"/>
              <a:buFont typeface="Arial"/>
              <a:buChar char="•"/>
            </a:pPr>
            <a:r>
              <a:rPr lang="en-US" dirty="0" smtClean="0">
                <a:effectLst/>
              </a:rPr>
              <a:t>Users </a:t>
            </a:r>
            <a:r>
              <a:rPr lang="en-US" dirty="0">
                <a:effectLst/>
              </a:rPr>
              <a:t>will have the capacity to upload images from their local computer to the database for annotation.</a:t>
            </a:r>
          </a:p>
          <a:p>
            <a:pPr lvl="0">
              <a:buClr>
                <a:srgbClr val="1D86CD"/>
              </a:buClr>
              <a:buSzPct val="120000"/>
              <a:buFont typeface="Arial"/>
              <a:buChar char="•"/>
            </a:pPr>
            <a:r>
              <a:rPr lang="en-US" dirty="0" smtClean="0">
                <a:solidFill>
                  <a:srgbClr val="DEDED7"/>
                </a:solidFill>
              </a:rPr>
              <a:t>Annotated images can be saved for future work.</a:t>
            </a:r>
          </a:p>
        </p:txBody>
      </p:sp>
      <p:pic>
        <p:nvPicPr>
          <p:cNvPr id="4098" name="Picture 2" descr="http://soho.nascom.nasa.gov/pickoftheweek/old/08oct2003/eit_284coronal.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258376" y="1550895"/>
            <a:ext cx="4198238" cy="419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4348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Collaboration</a:t>
            </a:r>
            <a:endParaRPr lang="en-US" dirty="0"/>
          </a:p>
        </p:txBody>
      </p:sp>
      <p:sp>
        <p:nvSpPr>
          <p:cNvPr id="3" name="Content Placeholder 2"/>
          <p:cNvSpPr>
            <a:spLocks noGrp="1"/>
          </p:cNvSpPr>
          <p:nvPr>
            <p:ph idx="1"/>
          </p:nvPr>
        </p:nvSpPr>
        <p:spPr>
          <a:xfrm>
            <a:off x="685800" y="1694574"/>
            <a:ext cx="7770813" cy="4257022"/>
          </a:xfrm>
        </p:spPr>
        <p:txBody>
          <a:bodyPr>
            <a:normAutofit/>
          </a:bodyPr>
          <a:lstStyle/>
          <a:p>
            <a:pPr>
              <a:buClr>
                <a:schemeClr val="accent1"/>
              </a:buClr>
              <a:buSzPct val="120000"/>
              <a:buFont typeface="Arial"/>
              <a:buChar char="•"/>
            </a:pPr>
            <a:r>
              <a:rPr lang="en-US" dirty="0" smtClean="0">
                <a:solidFill>
                  <a:srgbClr val="DEDED7"/>
                </a:solidFill>
              </a:rPr>
              <a:t>Determine ???</a:t>
            </a:r>
            <a:endParaRPr lang="en-US" dirty="0">
              <a:solidFill>
                <a:srgbClr val="DEDED7"/>
              </a:solidFill>
            </a:endParaRPr>
          </a:p>
          <a:p>
            <a:pPr>
              <a:buClr>
                <a:schemeClr val="accent1"/>
              </a:buClr>
              <a:buSzPct val="120000"/>
              <a:buFont typeface="Arial"/>
              <a:buChar char="•"/>
            </a:pPr>
            <a:endParaRPr lang="en-US" dirty="0" smtClean="0">
              <a:solidFill>
                <a:srgbClr val="DEDED7"/>
              </a:solidFill>
            </a:endParaRPr>
          </a:p>
        </p:txBody>
      </p:sp>
    </p:spTree>
    <p:extLst>
      <p:ext uri="{BB962C8B-B14F-4D97-AF65-F5344CB8AC3E}">
        <p14:creationId xmlns:p14="http://schemas.microsoft.com/office/powerpoint/2010/main" val="36982711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Project Plan</a:t>
            </a:r>
            <a:endParaRPr lang="en-US" dirty="0"/>
          </a:p>
        </p:txBody>
      </p:sp>
      <p:sp>
        <p:nvSpPr>
          <p:cNvPr id="3" name="Content Placeholder 2"/>
          <p:cNvSpPr>
            <a:spLocks noGrp="1"/>
          </p:cNvSpPr>
          <p:nvPr>
            <p:ph idx="1"/>
          </p:nvPr>
        </p:nvSpPr>
        <p:spPr>
          <a:xfrm>
            <a:off x="685800" y="1694574"/>
            <a:ext cx="7770813" cy="4257022"/>
          </a:xfrm>
        </p:spPr>
        <p:txBody>
          <a:bodyPr>
            <a:normAutofit fontScale="92500" lnSpcReduction="10000"/>
          </a:bodyPr>
          <a:lstStyle/>
          <a:p>
            <a:pPr>
              <a:buClr>
                <a:schemeClr val="accent1"/>
              </a:buClr>
              <a:buSzPct val="120000"/>
              <a:buFont typeface="Arial"/>
              <a:buChar char="•"/>
            </a:pPr>
            <a:r>
              <a:rPr lang="en-US" dirty="0" smtClean="0">
                <a:solidFill>
                  <a:srgbClr val="DEDED7"/>
                </a:solidFill>
              </a:rPr>
              <a:t>Determine </a:t>
            </a:r>
            <a:r>
              <a:rPr lang="en-US" dirty="0">
                <a:solidFill>
                  <a:srgbClr val="DEDED7"/>
                </a:solidFill>
              </a:rPr>
              <a:t>functionality and features of CARINA web </a:t>
            </a:r>
            <a:r>
              <a:rPr lang="en-US" dirty="0" smtClean="0">
                <a:solidFill>
                  <a:srgbClr val="DEDED7"/>
                </a:solidFill>
              </a:rPr>
              <a:t>app</a:t>
            </a:r>
          </a:p>
          <a:p>
            <a:pPr lvl="1">
              <a:buClr>
                <a:schemeClr val="accent1"/>
              </a:buClr>
              <a:buSzPct val="120000"/>
              <a:buFont typeface="Arial"/>
              <a:buChar char="•"/>
            </a:pPr>
            <a:r>
              <a:rPr lang="en-US" dirty="0" smtClean="0">
                <a:solidFill>
                  <a:srgbClr val="DEDED7"/>
                </a:solidFill>
              </a:rPr>
              <a:t>(Laid out in Functional Specification)</a:t>
            </a:r>
            <a:endParaRPr lang="en-US" dirty="0">
              <a:solidFill>
                <a:srgbClr val="DEDED7"/>
              </a:solidFill>
            </a:endParaRPr>
          </a:p>
          <a:p>
            <a:pPr>
              <a:buClr>
                <a:schemeClr val="accent1"/>
              </a:buClr>
              <a:buSzPct val="120000"/>
              <a:buFont typeface="Arial"/>
              <a:buChar char="•"/>
            </a:pPr>
            <a:r>
              <a:rPr lang="en-US" dirty="0" smtClean="0">
                <a:solidFill>
                  <a:srgbClr val="DEDED7"/>
                </a:solidFill>
              </a:rPr>
              <a:t>Create </a:t>
            </a:r>
            <a:r>
              <a:rPr lang="en-US" dirty="0">
                <a:solidFill>
                  <a:srgbClr val="DEDED7"/>
                </a:solidFill>
              </a:rPr>
              <a:t>database</a:t>
            </a:r>
          </a:p>
          <a:p>
            <a:pPr>
              <a:buClr>
                <a:schemeClr val="accent1"/>
              </a:buClr>
              <a:buSzPct val="120000"/>
              <a:buFont typeface="Arial"/>
              <a:buChar char="•"/>
            </a:pPr>
            <a:r>
              <a:rPr lang="en-US" dirty="0" smtClean="0">
                <a:solidFill>
                  <a:srgbClr val="DEDED7"/>
                </a:solidFill>
              </a:rPr>
              <a:t>Design </a:t>
            </a:r>
            <a:r>
              <a:rPr lang="en-US" dirty="0">
                <a:solidFill>
                  <a:srgbClr val="DEDED7"/>
                </a:solidFill>
              </a:rPr>
              <a:t>and Code Canvas functionality</a:t>
            </a:r>
          </a:p>
          <a:p>
            <a:pPr>
              <a:buClr>
                <a:schemeClr val="accent1"/>
              </a:buClr>
              <a:buSzPct val="120000"/>
              <a:buFont typeface="Arial"/>
              <a:buChar char="•"/>
            </a:pPr>
            <a:r>
              <a:rPr lang="en-US" dirty="0" smtClean="0">
                <a:solidFill>
                  <a:srgbClr val="DEDED7"/>
                </a:solidFill>
              </a:rPr>
              <a:t>Create </a:t>
            </a:r>
            <a:r>
              <a:rPr lang="en-US" dirty="0">
                <a:solidFill>
                  <a:srgbClr val="DEDED7"/>
                </a:solidFill>
              </a:rPr>
              <a:t>layout and functionality of website</a:t>
            </a:r>
          </a:p>
          <a:p>
            <a:pPr>
              <a:buClr>
                <a:schemeClr val="accent1"/>
              </a:buClr>
              <a:buSzPct val="120000"/>
              <a:buFont typeface="Arial"/>
              <a:buChar char="•"/>
            </a:pPr>
            <a:r>
              <a:rPr lang="en-US" dirty="0" smtClean="0">
                <a:solidFill>
                  <a:srgbClr val="DEDED7"/>
                </a:solidFill>
              </a:rPr>
              <a:t>Combine </a:t>
            </a:r>
            <a:r>
              <a:rPr lang="en-US" dirty="0">
                <a:solidFill>
                  <a:srgbClr val="DEDED7"/>
                </a:solidFill>
              </a:rPr>
              <a:t>website, database, and canvas functionality into working prototype</a:t>
            </a:r>
          </a:p>
          <a:p>
            <a:pPr>
              <a:buClr>
                <a:schemeClr val="accent1"/>
              </a:buClr>
              <a:buSzPct val="120000"/>
              <a:buFont typeface="Arial"/>
              <a:buChar char="•"/>
            </a:pPr>
            <a:r>
              <a:rPr lang="en-US" dirty="0" smtClean="0">
                <a:solidFill>
                  <a:srgbClr val="DEDED7"/>
                </a:solidFill>
              </a:rPr>
              <a:t>Upload </a:t>
            </a:r>
            <a:r>
              <a:rPr lang="en-US" dirty="0">
                <a:solidFill>
                  <a:srgbClr val="DEDED7"/>
                </a:solidFill>
              </a:rPr>
              <a:t>application to ECE server</a:t>
            </a:r>
          </a:p>
          <a:p>
            <a:pPr>
              <a:buClr>
                <a:schemeClr val="accent1"/>
              </a:buClr>
              <a:buSzPct val="120000"/>
              <a:buFont typeface="Arial"/>
              <a:buChar char="•"/>
            </a:pPr>
            <a:r>
              <a:rPr lang="en-US" dirty="0" smtClean="0">
                <a:solidFill>
                  <a:srgbClr val="DEDED7"/>
                </a:solidFill>
              </a:rPr>
              <a:t>Test </a:t>
            </a:r>
            <a:r>
              <a:rPr lang="en-US" dirty="0">
                <a:solidFill>
                  <a:srgbClr val="DEDED7"/>
                </a:solidFill>
              </a:rPr>
              <a:t>the functionality of the application</a:t>
            </a:r>
          </a:p>
          <a:p>
            <a:pPr>
              <a:buClr>
                <a:schemeClr val="accent1"/>
              </a:buClr>
              <a:buSzPct val="120000"/>
              <a:buFont typeface="Arial"/>
              <a:buChar char="•"/>
            </a:pPr>
            <a:endParaRPr lang="en-US" dirty="0" smtClean="0">
              <a:solidFill>
                <a:srgbClr val="DEDED7"/>
              </a:solidFill>
            </a:endParaRPr>
          </a:p>
        </p:txBody>
      </p:sp>
    </p:spTree>
    <p:extLst>
      <p:ext uri="{BB962C8B-B14F-4D97-AF65-F5344CB8AC3E}">
        <p14:creationId xmlns:p14="http://schemas.microsoft.com/office/powerpoint/2010/main" val="36696057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603" y="773084"/>
            <a:ext cx="8458200" cy="1791963"/>
          </a:xfrm>
        </p:spPr>
        <p:txBody>
          <a:bodyPr>
            <a:normAutofit/>
          </a:bodyPr>
          <a:lstStyle/>
          <a:p>
            <a:r>
              <a:rPr lang="en-US" sz="6600" dirty="0" smtClean="0">
                <a:solidFill>
                  <a:srgbClr val="2CAAFF"/>
                </a:solidFill>
              </a:rPr>
              <a:t>Questions</a:t>
            </a:r>
            <a:r>
              <a:rPr lang="en-US" sz="6000" dirty="0" smtClean="0">
                <a:solidFill>
                  <a:srgbClr val="2CAAFF"/>
                </a:solidFill>
              </a:rPr>
              <a:t>?</a:t>
            </a:r>
            <a:endParaRPr lang="en-US" sz="6000" dirty="0"/>
          </a:p>
        </p:txBody>
      </p:sp>
      <p:pic>
        <p:nvPicPr>
          <p:cNvPr id="1026" name="Picture 2" descr="http://etc-mysitemyway.s3.amazonaws.com/icons/legacy-previews/icons/black-paint-splatter-icons-alphanumeric/069159-black-paint-splatter-icon-alphanumeric-question-mark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5865" y="2040565"/>
            <a:ext cx="425767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6358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Introduction</a:t>
            </a:r>
            <a:endParaRPr lang="en-US" dirty="0"/>
          </a:p>
        </p:txBody>
      </p:sp>
      <p:sp>
        <p:nvSpPr>
          <p:cNvPr id="7" name="Content Placeholder 6"/>
          <p:cNvSpPr>
            <a:spLocks noGrp="1"/>
          </p:cNvSpPr>
          <p:nvPr>
            <p:ph idx="1"/>
          </p:nvPr>
        </p:nvSpPr>
        <p:spPr/>
        <p:txBody>
          <a:bodyPr/>
          <a:lstStyle/>
          <a:p>
            <a:pPr marL="0" indent="0">
              <a:buNone/>
            </a:pPr>
            <a:r>
              <a:rPr lang="en-US" sz="3200" dirty="0">
                <a:effectLst/>
              </a:rPr>
              <a:t>The objective of this project is to provide a collaborative internet application </a:t>
            </a:r>
            <a:r>
              <a:rPr lang="en-US" sz="3200" dirty="0" smtClean="0">
                <a:effectLst/>
              </a:rPr>
              <a:t>in </a:t>
            </a:r>
            <a:r>
              <a:rPr lang="en-US" sz="3200" dirty="0">
                <a:effectLst/>
              </a:rPr>
              <a:t>which users will be able to annotate solar observational images. </a:t>
            </a:r>
            <a:endParaRPr lang="en-US" sz="3200" dirty="0" smtClean="0">
              <a:effectLst/>
            </a:endParaRPr>
          </a:p>
          <a:p>
            <a:pPr marL="0" indent="0">
              <a:buNone/>
            </a:pPr>
            <a:endParaRPr lang="en-US" dirty="0"/>
          </a:p>
        </p:txBody>
      </p:sp>
    </p:spTree>
    <p:extLst>
      <p:ext uri="{BB962C8B-B14F-4D97-AF65-F5344CB8AC3E}">
        <p14:creationId xmlns:p14="http://schemas.microsoft.com/office/powerpoint/2010/main" val="26703776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Motivation</a:t>
            </a:r>
            <a:endParaRPr lang="en-US" dirty="0"/>
          </a:p>
        </p:txBody>
      </p:sp>
      <p:sp>
        <p:nvSpPr>
          <p:cNvPr id="3" name="Content Placeholder 2"/>
          <p:cNvSpPr>
            <a:spLocks noGrp="1"/>
          </p:cNvSpPr>
          <p:nvPr>
            <p:ph idx="1"/>
          </p:nvPr>
        </p:nvSpPr>
        <p:spPr>
          <a:xfrm>
            <a:off x="768927" y="1303875"/>
            <a:ext cx="7770813" cy="4257022"/>
          </a:xfrm>
        </p:spPr>
        <p:txBody>
          <a:bodyPr/>
          <a:lstStyle/>
          <a:p>
            <a:pPr marL="0" indent="0">
              <a:spcBef>
                <a:spcPts val="0"/>
              </a:spcBef>
              <a:buClr>
                <a:schemeClr val="accent1"/>
              </a:buClr>
              <a:buSzPct val="120000"/>
              <a:buNone/>
            </a:pPr>
            <a:r>
              <a:rPr lang="en-US" dirty="0">
                <a:effectLst/>
              </a:rPr>
              <a:t>The motivation driving the project are concerns </a:t>
            </a:r>
            <a:r>
              <a:rPr lang="en-US" dirty="0" smtClean="0">
                <a:effectLst/>
              </a:rPr>
              <a:t>of coronal mass ejections on: </a:t>
            </a:r>
          </a:p>
          <a:p>
            <a:pPr>
              <a:spcBef>
                <a:spcPts val="0"/>
              </a:spcBef>
              <a:buClr>
                <a:schemeClr val="accent1"/>
              </a:buClr>
              <a:buSzPct val="120000"/>
              <a:buFont typeface="Arial"/>
              <a:buChar char="•"/>
            </a:pPr>
            <a:r>
              <a:rPr lang="en-US" dirty="0" smtClean="0">
                <a:effectLst/>
              </a:rPr>
              <a:t>Spacecraft</a:t>
            </a:r>
            <a:endParaRPr lang="en-US" dirty="0">
              <a:effectLst/>
            </a:endParaRPr>
          </a:p>
          <a:p>
            <a:pPr>
              <a:spcBef>
                <a:spcPts val="0"/>
              </a:spcBef>
              <a:buClr>
                <a:schemeClr val="accent1"/>
              </a:buClr>
              <a:buSzPct val="120000"/>
              <a:buFont typeface="Arial"/>
              <a:buChar char="•"/>
            </a:pPr>
            <a:r>
              <a:rPr lang="en-US" dirty="0">
                <a:effectLst/>
              </a:rPr>
              <a:t>C</a:t>
            </a:r>
            <a:r>
              <a:rPr lang="en-US" dirty="0" smtClean="0">
                <a:effectLst/>
              </a:rPr>
              <a:t>ritical </a:t>
            </a:r>
            <a:r>
              <a:rPr lang="en-US" dirty="0">
                <a:effectLst/>
              </a:rPr>
              <a:t>s</a:t>
            </a:r>
            <a:r>
              <a:rPr lang="en-US" dirty="0" smtClean="0">
                <a:effectLst/>
              </a:rPr>
              <a:t>atellite operations </a:t>
            </a:r>
            <a:r>
              <a:rPr lang="en-US" dirty="0" smtClean="0">
                <a:effectLst/>
              </a:rPr>
              <a:t>(like GPS</a:t>
            </a:r>
            <a:r>
              <a:rPr lang="en-US" dirty="0" smtClean="0">
                <a:effectLst/>
              </a:rPr>
              <a:t>)</a:t>
            </a:r>
          </a:p>
          <a:p>
            <a:pPr>
              <a:spcBef>
                <a:spcPts val="0"/>
              </a:spcBef>
              <a:buClr>
                <a:schemeClr val="accent1"/>
              </a:buClr>
              <a:buSzPct val="120000"/>
              <a:buFont typeface="Arial"/>
              <a:buChar char="•"/>
            </a:pPr>
            <a:r>
              <a:rPr lang="en-US" dirty="0">
                <a:effectLst/>
              </a:rPr>
              <a:t>R</a:t>
            </a:r>
            <a:r>
              <a:rPr lang="en-US" dirty="0" smtClean="0">
                <a:effectLst/>
              </a:rPr>
              <a:t>adio communications</a:t>
            </a:r>
          </a:p>
          <a:p>
            <a:pPr>
              <a:spcBef>
                <a:spcPts val="0"/>
              </a:spcBef>
              <a:buClr>
                <a:schemeClr val="accent1"/>
              </a:buClr>
              <a:buSzPct val="120000"/>
              <a:buFont typeface="Arial"/>
              <a:buChar char="•"/>
            </a:pPr>
            <a:r>
              <a:rPr lang="en-US" dirty="0">
                <a:effectLst/>
              </a:rPr>
              <a:t>P</a:t>
            </a:r>
            <a:r>
              <a:rPr lang="en-US" dirty="0" smtClean="0">
                <a:effectLst/>
              </a:rPr>
              <a:t>ower grid</a:t>
            </a:r>
          </a:p>
          <a:p>
            <a:pPr marL="0" indent="0">
              <a:buClr>
                <a:schemeClr val="accent1"/>
              </a:buClr>
              <a:buSzPct val="120000"/>
              <a:buNone/>
            </a:pPr>
            <a:endParaRPr lang="en-US" dirty="0">
              <a:solidFill>
                <a:srgbClr val="DEDED7"/>
              </a:solidFill>
            </a:endParaRPr>
          </a:p>
          <a:p>
            <a:pPr marL="0" indent="0">
              <a:buClr>
                <a:schemeClr val="accent1"/>
              </a:buClr>
              <a:buSzPct val="120000"/>
              <a:buNone/>
            </a:pPr>
            <a:endParaRPr lang="en-US" dirty="0" smtClean="0">
              <a:solidFill>
                <a:srgbClr val="DEDED7"/>
              </a:solidFill>
            </a:endParaRPr>
          </a:p>
        </p:txBody>
      </p:sp>
      <p:pic>
        <p:nvPicPr>
          <p:cNvPr id="2050" name="Picture 2" descr="http://www.v3.co.uk/IMG/378/142378/satellite-in-space-540x334.jpg?14157745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695467"/>
            <a:ext cx="3925649" cy="24280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astminuteprepper.com/wp-content/uploads/2014/09/Electric-Power-Gri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541" y="3691250"/>
            <a:ext cx="3243072" cy="243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3328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Product Functions</a:t>
            </a:r>
            <a:endParaRPr lang="en-US" dirty="0"/>
          </a:p>
        </p:txBody>
      </p:sp>
      <p:sp>
        <p:nvSpPr>
          <p:cNvPr id="3" name="Content Placeholder 2"/>
          <p:cNvSpPr>
            <a:spLocks noGrp="1"/>
          </p:cNvSpPr>
          <p:nvPr>
            <p:ph idx="1"/>
          </p:nvPr>
        </p:nvSpPr>
        <p:spPr>
          <a:xfrm>
            <a:off x="685800" y="1445192"/>
            <a:ext cx="7770813" cy="4257022"/>
          </a:xfrm>
        </p:spPr>
        <p:txBody>
          <a:bodyPr>
            <a:normAutofit/>
          </a:bodyPr>
          <a:lstStyle/>
          <a:p>
            <a:pPr>
              <a:buClr>
                <a:schemeClr val="accent1"/>
              </a:buClr>
              <a:buSzPct val="120000"/>
              <a:buFont typeface="Arial"/>
              <a:buChar char="•"/>
            </a:pPr>
            <a:r>
              <a:rPr lang="en-US" dirty="0" smtClean="0">
                <a:effectLst/>
              </a:rPr>
              <a:t>Users will be able to make an account and log into the site where they can securely view their personal solar annotation data. </a:t>
            </a:r>
          </a:p>
          <a:p>
            <a:pPr marL="0" indent="0">
              <a:buClr>
                <a:schemeClr val="accent1"/>
              </a:buClr>
              <a:buSzPct val="120000"/>
              <a:buNone/>
            </a:pPr>
            <a:endParaRPr lang="en-US" dirty="0" smtClean="0">
              <a:solidFill>
                <a:srgbClr val="DEDED7"/>
              </a:solidFill>
            </a:endParaRPr>
          </a:p>
        </p:txBody>
      </p:sp>
      <p:pic>
        <p:nvPicPr>
          <p:cNvPr id="4" name="Picture 3" descr="Screen Shot 2014-11-19 at 2.21.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790227"/>
            <a:ext cx="7450667" cy="4067773"/>
          </a:xfrm>
          <a:prstGeom prst="rect">
            <a:avLst/>
          </a:prstGeom>
        </p:spPr>
      </p:pic>
    </p:spTree>
    <p:extLst>
      <p:ext uri="{BB962C8B-B14F-4D97-AF65-F5344CB8AC3E}">
        <p14:creationId xmlns:p14="http://schemas.microsoft.com/office/powerpoint/2010/main" val="6871769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Product Functions</a:t>
            </a:r>
            <a:endParaRPr lang="en-US" dirty="0"/>
          </a:p>
        </p:txBody>
      </p:sp>
      <p:sp>
        <p:nvSpPr>
          <p:cNvPr id="3" name="Content Placeholder 2"/>
          <p:cNvSpPr>
            <a:spLocks noGrp="1"/>
          </p:cNvSpPr>
          <p:nvPr>
            <p:ph idx="1"/>
          </p:nvPr>
        </p:nvSpPr>
        <p:spPr>
          <a:xfrm>
            <a:off x="685800" y="1445192"/>
            <a:ext cx="7770813" cy="4257022"/>
          </a:xfrm>
        </p:spPr>
        <p:txBody>
          <a:bodyPr>
            <a:normAutofit/>
          </a:bodyPr>
          <a:lstStyle/>
          <a:p>
            <a:pPr marL="342900" lvl="1" indent="-342900">
              <a:spcBef>
                <a:spcPts val="2000"/>
              </a:spcBef>
              <a:buClr>
                <a:schemeClr val="accent1"/>
              </a:buClr>
              <a:buSzPct val="120000"/>
              <a:buFont typeface="Arial"/>
              <a:buChar char="•"/>
            </a:pPr>
            <a:r>
              <a:rPr lang="en-US" dirty="0" smtClean="0">
                <a:effectLst/>
              </a:rPr>
              <a:t>The web app will allow the user to choose an image from their local computer and upload it to the database for annotation.</a:t>
            </a:r>
          </a:p>
          <a:p>
            <a:pPr marL="0" indent="0">
              <a:buClr>
                <a:schemeClr val="accent1"/>
              </a:buClr>
              <a:buSzPct val="120000"/>
              <a:buNone/>
            </a:pPr>
            <a:endParaRPr lang="en-US" dirty="0" smtClean="0">
              <a:solidFill>
                <a:srgbClr val="DEDED7"/>
              </a:solidFill>
            </a:endParaRPr>
          </a:p>
        </p:txBody>
      </p:sp>
      <p:pic>
        <p:nvPicPr>
          <p:cNvPr id="4" name="Picture 3" descr="Screen Shot 2014-11-19 at 2.22.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441606"/>
            <a:ext cx="7861905" cy="4283345"/>
          </a:xfrm>
          <a:prstGeom prst="rect">
            <a:avLst/>
          </a:prstGeom>
        </p:spPr>
      </p:pic>
    </p:spTree>
    <p:extLst>
      <p:ext uri="{BB962C8B-B14F-4D97-AF65-F5344CB8AC3E}">
        <p14:creationId xmlns:p14="http://schemas.microsoft.com/office/powerpoint/2010/main" val="5116643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Product Functions</a:t>
            </a:r>
            <a:endParaRPr lang="en-US" dirty="0"/>
          </a:p>
        </p:txBody>
      </p:sp>
      <p:sp>
        <p:nvSpPr>
          <p:cNvPr id="3" name="Content Placeholder 2"/>
          <p:cNvSpPr>
            <a:spLocks noGrp="1"/>
          </p:cNvSpPr>
          <p:nvPr>
            <p:ph idx="1"/>
          </p:nvPr>
        </p:nvSpPr>
        <p:spPr>
          <a:xfrm>
            <a:off x="685800" y="1445192"/>
            <a:ext cx="7770813" cy="4257022"/>
          </a:xfrm>
        </p:spPr>
        <p:txBody>
          <a:bodyPr>
            <a:normAutofit/>
          </a:bodyPr>
          <a:lstStyle/>
          <a:p>
            <a:pPr marL="342900" lvl="1" indent="-342900">
              <a:spcBef>
                <a:spcPts val="2000"/>
              </a:spcBef>
              <a:buClr>
                <a:schemeClr val="accent1"/>
              </a:buClr>
              <a:buSzPct val="120000"/>
              <a:buFont typeface="Arial"/>
              <a:buChar char="•"/>
            </a:pPr>
            <a:r>
              <a:rPr lang="en-US" dirty="0" smtClean="0">
                <a:effectLst/>
              </a:rPr>
              <a:t>To annotate images users will click on screen, making waypoints that are stored in a normalized coordinate form with the top left of the image being (0,0) and the bottom right of the image being (1,1). </a:t>
            </a:r>
          </a:p>
        </p:txBody>
      </p:sp>
      <p:pic>
        <p:nvPicPr>
          <p:cNvPr id="5" name="Picture 4" descr="Screen Shot 2014-11-19 at 2.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539202"/>
            <a:ext cx="7922381" cy="4318798"/>
          </a:xfrm>
          <a:prstGeom prst="rect">
            <a:avLst/>
          </a:prstGeom>
        </p:spPr>
      </p:pic>
    </p:spTree>
    <p:extLst>
      <p:ext uri="{BB962C8B-B14F-4D97-AF65-F5344CB8AC3E}">
        <p14:creationId xmlns:p14="http://schemas.microsoft.com/office/powerpoint/2010/main" val="16741140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Product Functions</a:t>
            </a:r>
            <a:endParaRPr lang="en-US" dirty="0"/>
          </a:p>
        </p:txBody>
      </p:sp>
      <p:sp>
        <p:nvSpPr>
          <p:cNvPr id="3" name="Content Placeholder 2"/>
          <p:cNvSpPr>
            <a:spLocks noGrp="1"/>
          </p:cNvSpPr>
          <p:nvPr>
            <p:ph idx="1"/>
          </p:nvPr>
        </p:nvSpPr>
        <p:spPr>
          <a:xfrm>
            <a:off x="685800" y="1445192"/>
            <a:ext cx="7770813" cy="4257022"/>
          </a:xfrm>
        </p:spPr>
        <p:txBody>
          <a:bodyPr>
            <a:normAutofit/>
          </a:bodyPr>
          <a:lstStyle/>
          <a:p>
            <a:pPr marL="342900" lvl="1" indent="-342900">
              <a:spcBef>
                <a:spcPts val="2000"/>
              </a:spcBef>
              <a:buClr>
                <a:schemeClr val="accent1"/>
              </a:buClr>
              <a:buSzPct val="120000"/>
              <a:buFont typeface="Arial"/>
              <a:buChar char="•"/>
            </a:pPr>
            <a:r>
              <a:rPr lang="en-US" dirty="0" smtClean="0">
                <a:effectLst/>
              </a:rPr>
              <a:t>User will be given several collaboration and communication tools to work cooperatively with one another. </a:t>
            </a:r>
          </a:p>
          <a:p>
            <a:pPr marL="0" indent="0">
              <a:buClr>
                <a:schemeClr val="accent1"/>
              </a:buClr>
              <a:buSzPct val="120000"/>
              <a:buNone/>
            </a:pPr>
            <a:endParaRPr lang="en-US" dirty="0" smtClean="0">
              <a:solidFill>
                <a:srgbClr val="DEDED7"/>
              </a:solidFill>
            </a:endParaRPr>
          </a:p>
        </p:txBody>
      </p:sp>
      <p:pic>
        <p:nvPicPr>
          <p:cNvPr id="4" name="Picture 3" descr="Screen Shot 2014-11-19 at 2.31.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70" y="2177143"/>
            <a:ext cx="8597492" cy="4680857"/>
          </a:xfrm>
          <a:prstGeom prst="rect">
            <a:avLst/>
          </a:prstGeom>
        </p:spPr>
      </p:pic>
    </p:spTree>
    <p:extLst>
      <p:ext uri="{BB962C8B-B14F-4D97-AF65-F5344CB8AC3E}">
        <p14:creationId xmlns:p14="http://schemas.microsoft.com/office/powerpoint/2010/main" val="29819562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AAFF"/>
                </a:solidFill>
              </a:rPr>
              <a:t>Multi-Platform Deployable</a:t>
            </a:r>
            <a:endParaRPr lang="en-US" dirty="0"/>
          </a:p>
        </p:txBody>
      </p:sp>
      <p:sp>
        <p:nvSpPr>
          <p:cNvPr id="3" name="Content Placeholder 2"/>
          <p:cNvSpPr>
            <a:spLocks noGrp="1"/>
          </p:cNvSpPr>
          <p:nvPr>
            <p:ph idx="1"/>
          </p:nvPr>
        </p:nvSpPr>
        <p:spPr>
          <a:xfrm>
            <a:off x="685800" y="1694574"/>
            <a:ext cx="7770813" cy="4257022"/>
          </a:xfrm>
        </p:spPr>
        <p:txBody>
          <a:bodyPr>
            <a:normAutofit/>
          </a:bodyPr>
          <a:lstStyle/>
          <a:p>
            <a:pPr marL="0" indent="0">
              <a:buClr>
                <a:schemeClr val="accent1"/>
              </a:buClr>
              <a:buSzPct val="120000"/>
              <a:buNone/>
            </a:pPr>
            <a:r>
              <a:rPr lang="en-US" sz="2400" dirty="0">
                <a:effectLst/>
              </a:rPr>
              <a:t>The CARINA web app will be available for deployment in current Mac OS X, Windows, and Linux distributions as well as be accessible through various web </a:t>
            </a:r>
            <a:r>
              <a:rPr lang="en-US" sz="2400" dirty="0" smtClean="0">
                <a:effectLst/>
              </a:rPr>
              <a:t>browsers</a:t>
            </a:r>
            <a:r>
              <a:rPr lang="en-US" sz="2400" dirty="0" smtClean="0">
                <a:effectLst/>
              </a:rPr>
              <a:t>. </a:t>
            </a:r>
            <a:endParaRPr lang="en-US" sz="2400" dirty="0" smtClean="0">
              <a:effectLst/>
            </a:endParaRPr>
          </a:p>
        </p:txBody>
      </p:sp>
      <p:pic>
        <p:nvPicPr>
          <p:cNvPr id="3074" name="Picture 2" descr="https://lh3.ggpht.com/O0aW5qsyCkR2i7Bu-jUU1b5BWA_NygJ6ui4MgaAvL7gfqvVWqkOBscDaq4pn-vkwByUx=w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01" y="3608537"/>
            <a:ext cx="2224468" cy="2224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ozorg.cdn.mozilla.net/media/img/firefox/desktop/index/animations/firefox-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840" y="3608537"/>
            <a:ext cx="2140841" cy="22244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upload.wikimedia.org/wikipedia/en/1/10/Internet_Explorer_7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341" y="3608537"/>
            <a:ext cx="2224467" cy="222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90115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Clr>
                <a:schemeClr val="accent1"/>
              </a:buClr>
              <a:buSzPct val="120000"/>
            </a:pPr>
            <a:r>
              <a:rPr lang="en-US" dirty="0" smtClean="0">
                <a:solidFill>
                  <a:srgbClr val="2CAAFF"/>
                </a:solidFill>
              </a:rPr>
              <a:t>Software Interfaces </a:t>
            </a:r>
            <a:endParaRPr lang="en-US" dirty="0">
              <a:solidFill>
                <a:srgbClr val="2CAAFF"/>
              </a:solidFill>
            </a:endParaRPr>
          </a:p>
        </p:txBody>
      </p:sp>
      <p:sp>
        <p:nvSpPr>
          <p:cNvPr id="3" name="Content Placeholder 2"/>
          <p:cNvSpPr>
            <a:spLocks noGrp="1"/>
          </p:cNvSpPr>
          <p:nvPr>
            <p:ph idx="1"/>
          </p:nvPr>
        </p:nvSpPr>
        <p:spPr>
          <a:xfrm>
            <a:off x="685800" y="1445192"/>
            <a:ext cx="7770813" cy="4257022"/>
          </a:xfrm>
        </p:spPr>
        <p:txBody>
          <a:bodyPr>
            <a:normAutofit/>
          </a:bodyPr>
          <a:lstStyle/>
          <a:p>
            <a:pPr>
              <a:buClr>
                <a:schemeClr val="accent1"/>
              </a:buClr>
              <a:buSzPct val="120000"/>
              <a:buFont typeface="Arial"/>
              <a:buChar char="•"/>
            </a:pPr>
            <a:r>
              <a:rPr lang="en-US" dirty="0" smtClean="0">
                <a:effectLst/>
              </a:rPr>
              <a:t>Apache</a:t>
            </a:r>
            <a:endParaRPr lang="en-US" dirty="0" smtClean="0">
              <a:effectLst/>
            </a:endParaRPr>
          </a:p>
          <a:p>
            <a:pPr lvl="1">
              <a:buClr>
                <a:schemeClr val="accent1"/>
              </a:buClr>
              <a:buSzPct val="120000"/>
              <a:buFont typeface="Arial"/>
              <a:buChar char="•"/>
            </a:pPr>
            <a:r>
              <a:rPr lang="en-US" dirty="0">
                <a:effectLst/>
              </a:rPr>
              <a:t>Apache will be used by the web app as the web server running the program and providing the content to the users. </a:t>
            </a:r>
            <a:endParaRPr lang="en-US" dirty="0" smtClean="0">
              <a:effectLst/>
            </a:endParaRPr>
          </a:p>
          <a:p>
            <a:pPr>
              <a:buClr>
                <a:schemeClr val="accent1"/>
              </a:buClr>
              <a:buSzPct val="120000"/>
              <a:buFont typeface="Arial"/>
              <a:buChar char="•"/>
            </a:pPr>
            <a:r>
              <a:rPr lang="en-US" dirty="0" smtClean="0">
                <a:effectLst/>
              </a:rPr>
              <a:t>MySQL</a:t>
            </a:r>
            <a:endParaRPr lang="en-US" dirty="0" smtClean="0">
              <a:solidFill>
                <a:srgbClr val="DEDED7"/>
              </a:solidFill>
            </a:endParaRPr>
          </a:p>
          <a:p>
            <a:pPr lvl="1">
              <a:buClr>
                <a:schemeClr val="accent1"/>
              </a:buClr>
              <a:buSzPct val="120000"/>
              <a:buFont typeface="Arial"/>
              <a:buChar char="•"/>
            </a:pPr>
            <a:r>
              <a:rPr lang="en-US" dirty="0">
                <a:effectLst/>
              </a:rPr>
              <a:t>The MySQL database will be the core of the web app. The database will store user account information, like user-names. </a:t>
            </a:r>
            <a:endParaRPr lang="en-US" dirty="0" smtClean="0">
              <a:effectLst/>
            </a:endParaRPr>
          </a:p>
          <a:p>
            <a:pPr>
              <a:buClr>
                <a:schemeClr val="accent1"/>
              </a:buClr>
              <a:buSzPct val="120000"/>
              <a:buFont typeface="Arial"/>
              <a:buChar char="•"/>
            </a:pPr>
            <a:r>
              <a:rPr lang="en-US" dirty="0" smtClean="0">
                <a:effectLst/>
              </a:rPr>
              <a:t>PHP</a:t>
            </a:r>
          </a:p>
          <a:p>
            <a:pPr lvl="1">
              <a:buClr>
                <a:schemeClr val="accent1"/>
              </a:buClr>
              <a:buSzPct val="120000"/>
              <a:buFont typeface="Arial"/>
              <a:buChar char="•"/>
            </a:pPr>
            <a:r>
              <a:rPr lang="en-US" dirty="0" smtClean="0">
                <a:effectLst/>
              </a:rPr>
              <a:t>PHP </a:t>
            </a:r>
            <a:r>
              <a:rPr lang="en-US" dirty="0">
                <a:effectLst/>
              </a:rPr>
              <a:t>will be used to interface between the information in the MySQL database and the HTML and JavaScript front end of the web application.</a:t>
            </a:r>
            <a:endParaRPr lang="en-US" dirty="0" smtClean="0">
              <a:solidFill>
                <a:srgbClr val="DEDED7"/>
              </a:solidFill>
            </a:endParaRPr>
          </a:p>
        </p:txBody>
      </p:sp>
    </p:spTree>
    <p:extLst>
      <p:ext uri="{BB962C8B-B14F-4D97-AF65-F5344CB8AC3E}">
        <p14:creationId xmlns:p14="http://schemas.microsoft.com/office/powerpoint/2010/main" val="294185337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majorFont>
      <a:minorFont>
        <a:latin typeface="Calisto MT"/>
        <a:ea typeface=""/>
        <a:cs typeface=""/>
        <a:font script="Jpan" typeface="ＭＳ Ｐ明朝"/>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126</TotalTime>
  <Words>596</Words>
  <Application>Microsoft Macintosh PowerPoint</Application>
  <PresentationFormat>On-screen Show (4:3)</PresentationFormat>
  <Paragraphs>66</Paragraphs>
  <Slides>16</Slides>
  <Notes>3</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Story</vt:lpstr>
      <vt:lpstr>Carina </vt:lpstr>
      <vt:lpstr>Introduction</vt:lpstr>
      <vt:lpstr>Motivation</vt:lpstr>
      <vt:lpstr>Product Functions</vt:lpstr>
      <vt:lpstr>Product Functions</vt:lpstr>
      <vt:lpstr>Product Functions</vt:lpstr>
      <vt:lpstr>Product Functions</vt:lpstr>
      <vt:lpstr>Multi-Platform Deployable</vt:lpstr>
      <vt:lpstr>Software Interfaces </vt:lpstr>
      <vt:lpstr>Software Interfaces (cont.)</vt:lpstr>
      <vt:lpstr>Multi-User Interface</vt:lpstr>
      <vt:lpstr>Multi-User Interface</vt:lpstr>
      <vt:lpstr>Upload Images</vt:lpstr>
      <vt:lpstr>Collaboration</vt:lpstr>
      <vt:lpstr>Project Plan</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Carina</dc:title>
  <dc:creator>Dan Stubb</dc:creator>
  <cp:lastModifiedBy>Wakley, Jaclynn</cp:lastModifiedBy>
  <cp:revision>18</cp:revision>
  <dcterms:created xsi:type="dcterms:W3CDTF">2014-11-11T03:08:57Z</dcterms:created>
  <dcterms:modified xsi:type="dcterms:W3CDTF">2014-11-19T21:37:23Z</dcterms:modified>
</cp:coreProperties>
</file>